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11B2-3286-414F-B453-44EC7DA25E1F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4A65-94EE-4210-AAF5-D1A5C6BA716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900382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11B2-3286-414F-B453-44EC7DA25E1F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4A65-94EE-4210-AAF5-D1A5C6BA716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7202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11B2-3286-414F-B453-44EC7DA25E1F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4A65-94EE-4210-AAF5-D1A5C6BA716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85227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11B2-3286-414F-B453-44EC7DA25E1F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4A65-94EE-4210-AAF5-D1A5C6BA716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596818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11B2-3286-414F-B453-44EC7DA25E1F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4A65-94EE-4210-AAF5-D1A5C6BA716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65511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11B2-3286-414F-B453-44EC7DA25E1F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4A65-94EE-4210-AAF5-D1A5C6BA716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56852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11B2-3286-414F-B453-44EC7DA25E1F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4A65-94EE-4210-AAF5-D1A5C6BA716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76854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11B2-3286-414F-B453-44EC7DA25E1F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4A65-94EE-4210-AAF5-D1A5C6BA716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17212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11B2-3286-414F-B453-44EC7DA25E1F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4A65-94EE-4210-AAF5-D1A5C6BA716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626643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11B2-3286-414F-B453-44EC7DA25E1F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4A65-94EE-4210-AAF5-D1A5C6BA716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280253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11B2-3286-414F-B453-44EC7DA25E1F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4A65-94EE-4210-AAF5-D1A5C6BA716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16389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C11B2-3286-414F-B453-44EC7DA25E1F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4A65-94EE-4210-AAF5-D1A5C6BA716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82247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wav"/><Relationship Id="rId7" Type="http://schemas.openxmlformats.org/officeDocument/2006/relationships/image" Target="../media/image5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454727" y="533400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400" b="1" i="1" dirty="0" smtClean="0">
                <a:solidFill>
                  <a:srgbClr val="FF0000"/>
                </a:solidFill>
              </a:rPr>
              <a:t>جامعة البصرة </a:t>
            </a:r>
          </a:p>
          <a:p>
            <a:pPr algn="ctr"/>
            <a:r>
              <a:rPr lang="ar-IQ" sz="2400" b="1" i="1" dirty="0" smtClean="0">
                <a:solidFill>
                  <a:srgbClr val="FF0000"/>
                </a:solidFill>
              </a:rPr>
              <a:t>كلية التربية للبنات    </a:t>
            </a:r>
          </a:p>
          <a:p>
            <a:pPr algn="ctr"/>
            <a:r>
              <a:rPr lang="ar-IQ" sz="2400" b="1" i="1" dirty="0" smtClean="0">
                <a:solidFill>
                  <a:srgbClr val="FF0000"/>
                </a:solidFill>
              </a:rPr>
              <a:t>قسم العلوم التربوية والنفسية 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33400" y="2286000"/>
            <a:ext cx="8077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3200" b="1" dirty="0" smtClean="0">
                <a:solidFill>
                  <a:srgbClr val="FF0000"/>
                </a:solidFill>
              </a:rPr>
              <a:t>محاضرات مادة الاحصاء الاستدلالي – (اختبار </a:t>
            </a:r>
            <a:r>
              <a:rPr lang="ar-IQ" sz="3200" b="1" dirty="0" err="1" smtClean="0">
                <a:solidFill>
                  <a:srgbClr val="FF0000"/>
                </a:solidFill>
              </a:rPr>
              <a:t>كولمكروف</a:t>
            </a:r>
            <a:r>
              <a:rPr lang="ar-IQ" sz="3200" b="1" dirty="0" smtClean="0">
                <a:solidFill>
                  <a:srgbClr val="FF0000"/>
                </a:solidFill>
              </a:rPr>
              <a:t>- سمير نوف) - المرحلة الثالثة – </a:t>
            </a:r>
            <a:r>
              <a:rPr lang="ar-IQ" sz="3200" b="1" dirty="0" err="1" smtClean="0">
                <a:solidFill>
                  <a:srgbClr val="FF0000"/>
                </a:solidFill>
              </a:rPr>
              <a:t>م.م</a:t>
            </a:r>
            <a:r>
              <a:rPr lang="ar-IQ" sz="3200" b="1" dirty="0" smtClean="0">
                <a:solidFill>
                  <a:srgbClr val="FF0000"/>
                </a:solidFill>
              </a:rPr>
              <a:t>. نداء قاسم محمد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 rtl="1"/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343891" y="4343400"/>
            <a:ext cx="662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i="1" dirty="0" smtClean="0">
                <a:solidFill>
                  <a:srgbClr val="FF0000"/>
                </a:solidFill>
              </a:rPr>
              <a:t>المحاضرة الخامسة   </a:t>
            </a:r>
          </a:p>
          <a:p>
            <a:pPr algn="ctr"/>
            <a:r>
              <a:rPr lang="ar-IQ" sz="2800" b="1" i="1" dirty="0" smtClean="0">
                <a:solidFill>
                  <a:srgbClr val="FF0000"/>
                </a:solidFill>
              </a:rPr>
              <a:t>الكورس الثاني</a:t>
            </a:r>
            <a:endParaRPr lang="en-US" sz="2800" b="1" i="1" dirty="0" smtClean="0">
              <a:solidFill>
                <a:srgbClr val="FF0000"/>
              </a:solidFill>
            </a:endParaRPr>
          </a:p>
          <a:p>
            <a:pPr algn="ctr" rtl="1"/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604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12"/>
    </mc:Choice>
    <mc:Fallback>
      <p:transition spd="slow" advTm="28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914400" y="1752600"/>
            <a:ext cx="6781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IQ" sz="2800" b="1" i="1" dirty="0" smtClean="0">
                <a:solidFill>
                  <a:srgbClr val="FF0000"/>
                </a:solidFill>
              </a:rPr>
              <a:t>بما ان قيمة </a:t>
            </a:r>
            <a:r>
              <a:rPr lang="en-US" sz="2800" b="1" i="1" dirty="0" smtClean="0">
                <a:solidFill>
                  <a:srgbClr val="FF0000"/>
                </a:solidFill>
              </a:rPr>
              <a:t>K</a:t>
            </a:r>
            <a:r>
              <a:rPr lang="ar-IQ" sz="2800" b="1" i="1" dirty="0" smtClean="0">
                <a:solidFill>
                  <a:srgbClr val="FF0000"/>
                </a:solidFill>
              </a:rPr>
              <a:t> المحسوبة (2.7) اكبر من قيمة </a:t>
            </a:r>
            <a:r>
              <a:rPr lang="en-US" sz="2800" b="1" i="1" dirty="0" smtClean="0">
                <a:solidFill>
                  <a:srgbClr val="FF0000"/>
                </a:solidFill>
              </a:rPr>
              <a:t>K </a:t>
            </a:r>
            <a:r>
              <a:rPr lang="ar-IQ" sz="2800" b="1" i="1" dirty="0" smtClean="0">
                <a:solidFill>
                  <a:srgbClr val="FF0000"/>
                </a:solidFill>
              </a:rPr>
              <a:t> الجدولية (1.3) </a:t>
            </a:r>
          </a:p>
          <a:p>
            <a:r>
              <a:rPr lang="ar-IQ" sz="2800" b="1" i="1" dirty="0" smtClean="0">
                <a:solidFill>
                  <a:srgbClr val="FF0000"/>
                </a:solidFill>
              </a:rPr>
              <a:t>اذا</a:t>
            </a:r>
            <a:r>
              <a:rPr lang="en-US" sz="2800" b="1" i="1" dirty="0" smtClean="0">
                <a:solidFill>
                  <a:srgbClr val="FF0000"/>
                </a:solidFill>
              </a:rPr>
              <a:t>”</a:t>
            </a:r>
            <a:r>
              <a:rPr lang="ar-IQ" sz="2800" b="1" i="1" dirty="0" smtClean="0">
                <a:solidFill>
                  <a:srgbClr val="FF0000"/>
                </a:solidFill>
              </a:rPr>
              <a:t> نرفض الفرض الصفري ونقبل الفرض البديل اي ان : البيانات لا تتبع التوزيع الطبيعي .</a:t>
            </a: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784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23"/>
    </mc:Choice>
    <mc:Fallback>
      <p:transition spd="slow" advTm="47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533400" y="304800"/>
            <a:ext cx="807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IQ" sz="2800" b="1" i="1" dirty="0" smtClean="0">
                <a:solidFill>
                  <a:srgbClr val="FF0000"/>
                </a:solidFill>
              </a:rPr>
              <a:t>وهو من الاختبارات </a:t>
            </a:r>
            <a:r>
              <a:rPr lang="ar-IQ" sz="2800" b="1" i="1" dirty="0" err="1" smtClean="0">
                <a:solidFill>
                  <a:srgbClr val="FF0000"/>
                </a:solidFill>
              </a:rPr>
              <a:t>اللامعلمية</a:t>
            </a:r>
            <a:r>
              <a:rPr lang="ar-IQ" sz="2800" b="1" i="1" dirty="0" smtClean="0">
                <a:solidFill>
                  <a:srgbClr val="FF0000"/>
                </a:solidFill>
              </a:rPr>
              <a:t> ويستخدم في حال المجموعتين المستقلتين ويسمى ايضا</a:t>
            </a:r>
            <a:r>
              <a:rPr lang="en-US" sz="2800" b="1" i="1" dirty="0" smtClean="0">
                <a:solidFill>
                  <a:srgbClr val="FF0000"/>
                </a:solidFill>
              </a:rPr>
              <a:t>”</a:t>
            </a:r>
            <a:r>
              <a:rPr lang="ar-IQ" sz="2800" b="1" i="1" dirty="0" smtClean="0">
                <a:solidFill>
                  <a:srgbClr val="FF0000"/>
                </a:solidFill>
              </a:rPr>
              <a:t> اختبار حسن المطابقة .</a:t>
            </a:r>
          </a:p>
          <a:p>
            <a:r>
              <a:rPr lang="ar-IQ" sz="2800" b="1" i="1" dirty="0" smtClean="0">
                <a:solidFill>
                  <a:srgbClr val="FF0000"/>
                </a:solidFill>
              </a:rPr>
              <a:t>وهذا الاختبار صمم لقياس فيما اذا كانت البيانات تتبع التوزيع الطبيعي ام لا , وعليه فأن الفرضية تكون بالشكل التالي :</a:t>
            </a:r>
            <a:endParaRPr lang="en-US" sz="2800" b="1" i="1" dirty="0" smtClean="0">
              <a:solidFill>
                <a:srgbClr val="FF0000"/>
              </a:solidFill>
            </a:endParaRPr>
          </a:p>
          <a:p>
            <a:pPr algn="ctr" rtl="1"/>
            <a:endParaRPr lang="en-US" sz="28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مربع نص 2"/>
              <p:cNvSpPr txBox="1"/>
              <p:nvPr/>
            </p:nvSpPr>
            <p:spPr>
              <a:xfrm>
                <a:off x="1524000" y="2438400"/>
                <a:ext cx="6629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FF0000"/>
                    </a:solidFill>
                  </a:rPr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𝑯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ar-IQ" sz="2800" b="1" i="1" dirty="0" smtClean="0">
                    <a:solidFill>
                      <a:srgbClr val="FF0000"/>
                    </a:solidFill>
                  </a:rPr>
                  <a:t>البيانات تتبع التوزيع الطبيعي </a:t>
                </a:r>
              </a:p>
            </p:txBody>
          </p:sp>
        </mc:Choice>
        <mc:Fallback xmlns="">
          <p:sp>
            <p:nvSpPr>
              <p:cNvPr id="3" name="مربع ن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438400"/>
                <a:ext cx="6629400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3953" b="-32558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ربع نص 3"/>
              <p:cNvSpPr txBox="1"/>
              <p:nvPr/>
            </p:nvSpPr>
            <p:spPr>
              <a:xfrm>
                <a:off x="1493822" y="3112903"/>
                <a:ext cx="6629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FF0000"/>
                    </a:solidFill>
                  </a:rPr>
                  <a:t> 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𝑯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ar-IQ" sz="2800" b="1" i="1" dirty="0" smtClean="0">
                    <a:solidFill>
                      <a:srgbClr val="FF0000"/>
                    </a:solidFill>
                  </a:rPr>
                  <a:t>البيانات لا تتبع التوزيع الطبيعي </a:t>
                </a:r>
              </a:p>
            </p:txBody>
          </p:sp>
        </mc:Choice>
        <mc:Fallback xmlns=""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822" y="3112903"/>
                <a:ext cx="6629400" cy="523220"/>
              </a:xfrm>
              <a:prstGeom prst="rect">
                <a:avLst/>
              </a:prstGeom>
              <a:blipFill rotWithShape="1">
                <a:blip r:embed="rId6"/>
                <a:stretch>
                  <a:fillRect t="-14118" b="-34118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مربع نص 5"/>
          <p:cNvSpPr txBox="1"/>
          <p:nvPr/>
        </p:nvSpPr>
        <p:spPr>
          <a:xfrm>
            <a:off x="1343891" y="4343400"/>
            <a:ext cx="662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IQ" sz="2800" b="1" i="1" dirty="0" smtClean="0">
                <a:solidFill>
                  <a:srgbClr val="FF0000"/>
                </a:solidFill>
              </a:rPr>
              <a:t>ولحساب قيمة (</a:t>
            </a:r>
            <a:r>
              <a:rPr lang="en-US" sz="2800" b="1" i="1" dirty="0" smtClean="0">
                <a:solidFill>
                  <a:srgbClr val="FF0000"/>
                </a:solidFill>
              </a:rPr>
              <a:t>K.S</a:t>
            </a:r>
            <a:r>
              <a:rPr lang="ar-IQ" sz="2800" b="1" i="1" dirty="0" smtClean="0">
                <a:solidFill>
                  <a:srgbClr val="FF0000"/>
                </a:solidFill>
              </a:rPr>
              <a:t> ) (</a:t>
            </a:r>
            <a:r>
              <a:rPr lang="ar-IQ" sz="2800" b="1" i="1" dirty="0" err="1" smtClean="0">
                <a:solidFill>
                  <a:srgbClr val="FF0000"/>
                </a:solidFill>
              </a:rPr>
              <a:t>كولمكروف</a:t>
            </a:r>
            <a:r>
              <a:rPr lang="ar-IQ" sz="2800" b="1" i="1" dirty="0" smtClean="0">
                <a:solidFill>
                  <a:srgbClr val="FF0000"/>
                </a:solidFill>
              </a:rPr>
              <a:t>- سمير نوف) نتبع ما يأتي : </a:t>
            </a:r>
            <a:endParaRPr lang="en-US" sz="2800" b="1" i="1" dirty="0" smtClean="0">
              <a:solidFill>
                <a:srgbClr val="FF0000"/>
              </a:solidFill>
            </a:endParaRPr>
          </a:p>
          <a:p>
            <a:pPr algn="ctr" rtl="1"/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73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23"/>
    </mc:Choice>
    <mc:Fallback>
      <p:transition spd="slow" advTm="61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7865 L -0.00122 0.1714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28600" y="2286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1">
              <a:buFont typeface="Arial" pitchFamily="34" charset="0"/>
              <a:buChar char="•"/>
            </a:pPr>
            <a:r>
              <a:rPr lang="ar-IQ" sz="2800" b="1" i="1" dirty="0" smtClean="0">
                <a:solidFill>
                  <a:srgbClr val="FF0000"/>
                </a:solidFill>
              </a:rPr>
              <a:t>نكتب فروض المسألة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مربع نص 2"/>
              <p:cNvSpPr txBox="1"/>
              <p:nvPr/>
            </p:nvSpPr>
            <p:spPr>
              <a:xfrm>
                <a:off x="1676400" y="1176671"/>
                <a:ext cx="6629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FF0000"/>
                    </a:solidFill>
                  </a:rPr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𝑯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ar-IQ" sz="2800" b="1" i="1" dirty="0" smtClean="0">
                    <a:solidFill>
                      <a:srgbClr val="FF0000"/>
                    </a:solidFill>
                  </a:rPr>
                  <a:t>البيانات تتبع التوزيع الطبيعي </a:t>
                </a:r>
              </a:p>
            </p:txBody>
          </p:sp>
        </mc:Choice>
        <mc:Fallback xmlns="">
          <p:sp>
            <p:nvSpPr>
              <p:cNvPr id="3" name="مربع ن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176671"/>
                <a:ext cx="6629400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3953" b="-32558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ربع نص 3"/>
              <p:cNvSpPr txBox="1"/>
              <p:nvPr/>
            </p:nvSpPr>
            <p:spPr>
              <a:xfrm>
                <a:off x="1295400" y="1752600"/>
                <a:ext cx="6629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FF0000"/>
                    </a:solidFill>
                  </a:rPr>
                  <a:t> 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𝑯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ar-IQ" sz="2800" b="1" i="1" dirty="0" smtClean="0">
                    <a:solidFill>
                      <a:srgbClr val="FF0000"/>
                    </a:solidFill>
                  </a:rPr>
                  <a:t>البيانات لا تتبع التوزيع الطبيعي </a:t>
                </a:r>
              </a:p>
            </p:txBody>
          </p:sp>
        </mc:Choice>
        <mc:Fallback xmlns=""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752600"/>
                <a:ext cx="6629400" cy="523220"/>
              </a:xfrm>
              <a:prstGeom prst="rect">
                <a:avLst/>
              </a:prstGeom>
              <a:blipFill rotWithShape="1">
                <a:blip r:embed="rId6"/>
                <a:stretch>
                  <a:fillRect t="-14118" b="-32941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مربع نص 4"/>
              <p:cNvSpPr txBox="1"/>
              <p:nvPr/>
            </p:nvSpPr>
            <p:spPr>
              <a:xfrm>
                <a:off x="1828800" y="2590800"/>
                <a:ext cx="66294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itchFamily="34" charset="0"/>
                  <a:buChar char="•"/>
                </a:pPr>
                <a:r>
                  <a:rPr lang="ar-IQ" sz="2800" b="1" i="1" dirty="0" smtClean="0">
                    <a:solidFill>
                      <a:srgbClr val="FF0000"/>
                    </a:solidFill>
                  </a:rPr>
                  <a:t>نحسب التكرار المتجمع الصاعد للعينة الاولى ثم نحسب التكرار المتجمع النسبي الصاعد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IQ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𝑭</m:t>
                        </m:r>
                      </m:e>
                      <m:sub>
                        <m:r>
                          <a:rPr lang="ar-IQ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endParaRPr lang="en-US" sz="2800" b="1" i="1" dirty="0" smtClean="0">
                  <a:solidFill>
                    <a:srgbClr val="FF0000"/>
                  </a:solidFill>
                </a:endParaRPr>
              </a:p>
              <a:p>
                <a:pPr algn="ctr" rtl="1"/>
                <a:endParaRPr lang="en-US" sz="2800" b="1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مربع نص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590800"/>
                <a:ext cx="6629400" cy="1384995"/>
              </a:xfrm>
              <a:prstGeom prst="rect">
                <a:avLst/>
              </a:prstGeom>
              <a:blipFill rotWithShape="1">
                <a:blip r:embed="rId7"/>
                <a:stretch>
                  <a:fillRect t="-4405" r="-1654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مربع نص 5"/>
              <p:cNvSpPr txBox="1"/>
              <p:nvPr/>
            </p:nvSpPr>
            <p:spPr>
              <a:xfrm>
                <a:off x="1676400" y="3984663"/>
                <a:ext cx="66294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itchFamily="34" charset="0"/>
                  <a:buChar char="•"/>
                </a:pPr>
                <a:r>
                  <a:rPr lang="ar-IQ" sz="2800" b="1" i="1" dirty="0" smtClean="0">
                    <a:solidFill>
                      <a:srgbClr val="FF0000"/>
                    </a:solidFill>
                  </a:rPr>
                  <a:t>نحسب التكرار المتجمع الصاعد للعينة الثانية ثم نحسب التكرار المتجمع النسبي الصاعد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IQ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𝑭</m:t>
                        </m:r>
                      </m:e>
                      <m:sub>
                        <m:r>
                          <a:rPr lang="ar-IQ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endParaRPr lang="en-US" sz="2800" b="1" i="1" dirty="0" smtClean="0">
                  <a:solidFill>
                    <a:srgbClr val="FF0000"/>
                  </a:solidFill>
                </a:endParaRPr>
              </a:p>
              <a:p>
                <a:pPr algn="ctr" rtl="1"/>
                <a:endParaRPr lang="en-US" sz="2800" b="1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984663"/>
                <a:ext cx="6629400" cy="1384995"/>
              </a:xfrm>
              <a:prstGeom prst="rect">
                <a:avLst/>
              </a:prstGeom>
              <a:blipFill rotWithShape="1">
                <a:blip r:embed="rId8"/>
                <a:stretch>
                  <a:fillRect t="-4405" r="-1654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643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82"/>
    </mc:Choice>
    <mc:Fallback>
      <p:transition spd="slow" advTm="70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379350" y="1689795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ar-IQ" sz="2800" b="1" i="1" dirty="0" smtClean="0">
                <a:solidFill>
                  <a:srgbClr val="FF0000"/>
                </a:solidFill>
              </a:rPr>
              <a:t>نحسب قيمة (</a:t>
            </a:r>
            <a:r>
              <a:rPr lang="en-US" sz="2800" b="1" i="1" dirty="0" smtClean="0">
                <a:solidFill>
                  <a:srgbClr val="FF0000"/>
                </a:solidFill>
              </a:rPr>
              <a:t>K.S</a:t>
            </a:r>
            <a:r>
              <a:rPr lang="ar-IQ" sz="2800" b="1" i="1" dirty="0" smtClean="0">
                <a:solidFill>
                  <a:srgbClr val="FF0000"/>
                </a:solidFill>
              </a:rPr>
              <a:t> ) المحسوبة بالقانون التالي :</a:t>
            </a:r>
            <a:endParaRPr lang="en-US" sz="2800" b="1" i="1" dirty="0" smtClean="0">
              <a:solidFill>
                <a:srgbClr val="FF000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379350" y="304800"/>
            <a:ext cx="662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ar-IQ" sz="2800" b="1" i="1" dirty="0" smtClean="0">
                <a:solidFill>
                  <a:srgbClr val="FF0000"/>
                </a:solidFill>
              </a:rPr>
              <a:t>نجد الفروق بين التكرارين المتجمعين النسبيين ونختار اكبر فرق مطلق (بدون اشارة) ونرمز له بالرمز </a:t>
            </a:r>
            <a:r>
              <a:rPr lang="en-US" sz="2800" b="1" i="1" dirty="0" smtClean="0">
                <a:solidFill>
                  <a:srgbClr val="FF0000"/>
                </a:solidFill>
              </a:rPr>
              <a:t>F </a:t>
            </a:r>
            <a:r>
              <a:rPr lang="ar-IQ" sz="2800" b="1" i="1" dirty="0" smtClean="0">
                <a:solidFill>
                  <a:srgbClr val="FF0000"/>
                </a:solidFill>
              </a:rPr>
              <a:t> . </a:t>
            </a:r>
            <a:endParaRPr lang="en-US" sz="2800" b="1" i="1" dirty="0" smtClean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ربع نص 3"/>
              <p:cNvSpPr txBox="1"/>
              <p:nvPr/>
            </p:nvSpPr>
            <p:spPr>
              <a:xfrm>
                <a:off x="1219200" y="2362200"/>
                <a:ext cx="6629400" cy="1365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𝑲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𝑭</m:t>
                      </m:r>
                      <m:rad>
                        <m:radPr>
                          <m:degHide m:val="on"/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2800" b="1" i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362200"/>
                <a:ext cx="6629400" cy="136537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مربع نص 4"/>
              <p:cNvSpPr txBox="1"/>
              <p:nvPr/>
            </p:nvSpPr>
            <p:spPr>
              <a:xfrm>
                <a:off x="1241834" y="3886200"/>
                <a:ext cx="662940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IQ" sz="2800" b="1" i="1" dirty="0" smtClean="0">
                    <a:solidFill>
                      <a:srgbClr val="FF0000"/>
                    </a:solidFill>
                  </a:rPr>
                  <a:t>حيث ان </a:t>
                </a:r>
              </a:p>
              <a:p>
                <a:r>
                  <a:rPr lang="en-US" sz="2800" b="1" i="1" dirty="0" smtClean="0">
                    <a:solidFill>
                      <a:srgbClr val="FF0000"/>
                    </a:solidFill>
                  </a:rPr>
                  <a:t>K</a:t>
                </a:r>
                <a:r>
                  <a:rPr lang="ar-IQ" sz="2800" b="1" i="1" dirty="0" smtClean="0">
                    <a:solidFill>
                      <a:srgbClr val="FF0000"/>
                    </a:solidFill>
                  </a:rPr>
                  <a:t> القيمة المحسوبة </a:t>
                </a:r>
              </a:p>
              <a:p>
                <a:r>
                  <a:rPr lang="en-US" sz="2800" b="1" i="1" dirty="0" smtClean="0">
                    <a:solidFill>
                      <a:srgbClr val="FF0000"/>
                    </a:solidFill>
                  </a:rPr>
                  <a:t>F </a:t>
                </a:r>
                <a:r>
                  <a:rPr lang="ar-IQ" sz="2800" b="1" i="1" dirty="0" smtClean="0">
                    <a:solidFill>
                      <a:srgbClr val="FF0000"/>
                    </a:solidFill>
                  </a:rPr>
                  <a:t> اكبر فرق مطلق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𝒏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ar-IQ" sz="2800" b="1" i="1" dirty="0" smtClean="0">
                    <a:solidFill>
                      <a:srgbClr val="FF0000"/>
                    </a:solidFill>
                  </a:rPr>
                  <a:t> مجموع التكرارات لقيم العينة الاولى </a:t>
                </a:r>
                <a:endParaRPr lang="en-US" sz="2800" b="1" i="1" dirty="0" smtClean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𝒏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ar-IQ" sz="2800" b="1" i="1" dirty="0" smtClean="0">
                    <a:solidFill>
                      <a:srgbClr val="FF0000"/>
                    </a:solidFill>
                  </a:rPr>
                  <a:t> مجموع التكرارات لقيم العينة الثانية  </a:t>
                </a:r>
                <a:endParaRPr lang="en-US" sz="2800" b="1" i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مربع نص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834" y="3886200"/>
                <a:ext cx="6629400" cy="2246769"/>
              </a:xfrm>
              <a:prstGeom prst="rect">
                <a:avLst/>
              </a:prstGeom>
              <a:blipFill rotWithShape="1">
                <a:blip r:embed="rId6"/>
                <a:stretch>
                  <a:fillRect t="-2717" r="-1932" b="-5978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434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89"/>
    </mc:Choice>
    <mc:Fallback>
      <p:transition spd="slow" advTm="83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5746E-6 L -0.18299 0.04002 C -0.16893 0.04904 -0.14792 0.0539 -0.12604 0.0539 C -0.10104 0.0539 -0.08108 0.04904 -0.06702 0.04002 L 3.33333E-6 2.5746E-6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524000" y="381000"/>
            <a:ext cx="662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ar-IQ" sz="2800" b="1" i="1" dirty="0" smtClean="0">
                <a:solidFill>
                  <a:srgbClr val="FF0000"/>
                </a:solidFill>
              </a:rPr>
              <a:t>نقارن بين القيمة الجدولية والقيمة المحسوبة , </a:t>
            </a:r>
            <a:r>
              <a:rPr lang="ar-IQ" sz="2800" b="1" i="1" dirty="0" err="1" smtClean="0">
                <a:solidFill>
                  <a:srgbClr val="FF0000"/>
                </a:solidFill>
              </a:rPr>
              <a:t>فأذا</a:t>
            </a:r>
            <a:r>
              <a:rPr lang="ar-IQ" sz="2800" b="1" i="1" dirty="0" smtClean="0">
                <a:solidFill>
                  <a:srgbClr val="FF0000"/>
                </a:solidFill>
              </a:rPr>
              <a:t> كانت </a:t>
            </a:r>
            <a:r>
              <a:rPr lang="en-US" sz="2800" b="1" i="1" dirty="0" smtClean="0">
                <a:solidFill>
                  <a:srgbClr val="FF0000"/>
                </a:solidFill>
              </a:rPr>
              <a:t>K</a:t>
            </a:r>
            <a:r>
              <a:rPr lang="ar-IQ" sz="2800" b="1" i="1" dirty="0" smtClean="0">
                <a:solidFill>
                  <a:srgbClr val="FF0000"/>
                </a:solidFill>
              </a:rPr>
              <a:t> المحسوبة اكبر من </a:t>
            </a:r>
            <a:r>
              <a:rPr lang="en-US" sz="2800" b="1" i="1" dirty="0" smtClean="0">
                <a:solidFill>
                  <a:srgbClr val="FF0000"/>
                </a:solidFill>
              </a:rPr>
              <a:t> K </a:t>
            </a:r>
            <a:r>
              <a:rPr lang="ar-IQ" sz="2800" b="1" i="1" dirty="0" smtClean="0">
                <a:solidFill>
                  <a:srgbClr val="FF0000"/>
                </a:solidFill>
              </a:rPr>
              <a:t> الجدولية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ar-IQ" sz="2800" b="1" i="1" dirty="0" smtClean="0">
                <a:solidFill>
                  <a:srgbClr val="FF0000"/>
                </a:solidFill>
              </a:rPr>
              <a:t>نرفض الفرض الصفري ونقبل الفرض البديل القائل بأن البيانات </a:t>
            </a:r>
            <a:r>
              <a:rPr lang="ar-IQ" sz="2800" b="1" i="1" dirty="0" err="1" smtClean="0">
                <a:solidFill>
                  <a:srgbClr val="FF0000"/>
                </a:solidFill>
              </a:rPr>
              <a:t>لاتتبع</a:t>
            </a:r>
            <a:r>
              <a:rPr lang="ar-IQ" sz="2800" b="1" i="1" dirty="0" smtClean="0">
                <a:solidFill>
                  <a:srgbClr val="FF0000"/>
                </a:solidFill>
              </a:rPr>
              <a:t> التوزيع الطبيعي والعكس صحيح </a:t>
            </a:r>
            <a:endParaRPr lang="en-US" sz="2800" b="1" i="1" dirty="0" smtClean="0">
              <a:solidFill>
                <a:srgbClr val="FF0000"/>
              </a:solidFill>
            </a:endParaRPr>
          </a:p>
          <a:p>
            <a:pPr algn="ctr" rtl="1"/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56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93"/>
    </mc:Choice>
    <mc:Fallback>
      <p:transition spd="slow" advTm="31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304800" y="977257"/>
            <a:ext cx="838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IQ" sz="2800" b="1" i="1" dirty="0" smtClean="0">
                <a:solidFill>
                  <a:srgbClr val="FF0000"/>
                </a:solidFill>
              </a:rPr>
              <a:t>الجدول التالي يبين تقديرات طالبات التخصص الادبي والعلمي في مادة الاحصاء . المطلوب تحققي من صحة الفرض : لا توجد فروق ذات دلالات احصائية بين تقديرات الطالبات بالتخصص الادبي والعلمي علما</a:t>
            </a:r>
            <a:r>
              <a:rPr lang="en-US" sz="2800" b="1" i="1" dirty="0" smtClean="0">
                <a:solidFill>
                  <a:srgbClr val="FF0000"/>
                </a:solidFill>
              </a:rPr>
              <a:t>”</a:t>
            </a:r>
            <a:r>
              <a:rPr lang="ar-IQ" sz="2800" b="1" i="1" dirty="0" smtClean="0">
                <a:solidFill>
                  <a:srgbClr val="FF0000"/>
                </a:solidFill>
              </a:rPr>
              <a:t> بأن مستوى المعنوية (0.05) وقيمة </a:t>
            </a:r>
            <a:r>
              <a:rPr lang="en-US" sz="2800" b="1" i="1" dirty="0" smtClean="0">
                <a:solidFill>
                  <a:srgbClr val="FF0000"/>
                </a:solidFill>
              </a:rPr>
              <a:t>K </a:t>
            </a:r>
            <a:r>
              <a:rPr lang="ar-IQ" sz="2800" b="1" i="1" dirty="0" smtClean="0">
                <a:solidFill>
                  <a:srgbClr val="FF0000"/>
                </a:solidFill>
              </a:rPr>
              <a:t> الجدولية (1.3) .</a:t>
            </a:r>
          </a:p>
          <a:p>
            <a:r>
              <a:rPr lang="ar-IQ" sz="2800" b="1" i="1" dirty="0" smtClean="0">
                <a:solidFill>
                  <a:srgbClr val="FF0000"/>
                </a:solidFill>
              </a:rPr>
              <a:t>اي تحققي فيما اذا كانت التقديرات تتبع التوزيع الطبيعي ام لا ؟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1447800" y="304800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i="1" dirty="0" smtClean="0">
                <a:solidFill>
                  <a:srgbClr val="FF0000"/>
                </a:solidFill>
              </a:rPr>
              <a:t>مثال </a:t>
            </a:r>
            <a:endParaRPr lang="en-US" sz="2800" b="1" i="1" dirty="0" smtClean="0">
              <a:solidFill>
                <a:srgbClr val="FF0000"/>
              </a:solidFill>
            </a:endParaRPr>
          </a:p>
          <a:p>
            <a:pPr algn="ctr" rtl="1"/>
            <a:endParaRPr lang="en-US" sz="28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229817"/>
              </p:ext>
            </p:extLst>
          </p:nvPr>
        </p:nvGraphicFramePr>
        <p:xfrm>
          <a:off x="1496291" y="3581400"/>
          <a:ext cx="6095999" cy="13817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870857"/>
                <a:gridCol w="870857"/>
                <a:gridCol w="870857"/>
                <a:gridCol w="870857"/>
                <a:gridCol w="870857"/>
                <a:gridCol w="870857"/>
                <a:gridCol w="870857"/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ممتاز</a:t>
                      </a:r>
                      <a:r>
                        <a:rPr lang="ar-IQ" baseline="0" dirty="0" smtClean="0"/>
                        <a:t> 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جيد جدا</a:t>
                      </a:r>
                      <a:r>
                        <a:rPr lang="en-US" dirty="0" smtClean="0"/>
                        <a:t>”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جيد 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متوسط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ضعيف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ضعيف جدا</a:t>
                      </a:r>
                      <a:r>
                        <a:rPr lang="en-US" dirty="0" smtClean="0"/>
                        <a:t>”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2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6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7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15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19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12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ادبي </a:t>
                      </a:r>
                      <a:endParaRPr lang="ar-IQ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20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16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11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9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4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4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علمي </a:t>
                      </a:r>
                      <a:endParaRPr lang="ar-IQ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997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46"/>
    </mc:Choice>
    <mc:Fallback>
      <p:transition spd="slow" advTm="90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500818" y="39118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i="1" dirty="0" smtClean="0">
                <a:solidFill>
                  <a:srgbClr val="FF0000"/>
                </a:solidFill>
              </a:rPr>
              <a:t>الحل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152400" y="15240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1">
              <a:buFont typeface="Arial" pitchFamily="34" charset="0"/>
              <a:buChar char="•"/>
            </a:pPr>
            <a:r>
              <a:rPr lang="ar-IQ" sz="2800" b="1" i="1" dirty="0" smtClean="0">
                <a:solidFill>
                  <a:srgbClr val="FF0000"/>
                </a:solidFill>
              </a:rPr>
              <a:t>نكتب فروض المسألة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ربع نص 3"/>
              <p:cNvSpPr txBox="1"/>
              <p:nvPr/>
            </p:nvSpPr>
            <p:spPr>
              <a:xfrm>
                <a:off x="1509871" y="2367481"/>
                <a:ext cx="6629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FF0000"/>
                    </a:solidFill>
                  </a:rPr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𝑯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ar-IQ" sz="2800" b="1" i="1" dirty="0" smtClean="0">
                    <a:solidFill>
                      <a:srgbClr val="FF0000"/>
                    </a:solidFill>
                  </a:rPr>
                  <a:t>البيانات تتبع التوزيع الطبيعي </a:t>
                </a:r>
              </a:p>
            </p:txBody>
          </p:sp>
        </mc:Choice>
        <mc:Fallback xmlns=""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871" y="2367481"/>
                <a:ext cx="6629400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3953" b="-32558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مربع نص 4"/>
              <p:cNvSpPr txBox="1"/>
              <p:nvPr/>
            </p:nvSpPr>
            <p:spPr>
              <a:xfrm>
                <a:off x="1320297" y="3581400"/>
                <a:ext cx="6629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FF0000"/>
                    </a:solidFill>
                  </a:rPr>
                  <a:t> 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𝑯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ar-IQ" sz="2800" b="1" i="1" dirty="0" smtClean="0">
                    <a:solidFill>
                      <a:srgbClr val="FF0000"/>
                    </a:solidFill>
                  </a:rPr>
                  <a:t>البيانات لا تتبع التوزيع الطبيعي </a:t>
                </a:r>
              </a:p>
            </p:txBody>
          </p:sp>
        </mc:Choice>
        <mc:Fallback xmlns="">
          <p:sp>
            <p:nvSpPr>
              <p:cNvPr id="5" name="مربع نص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297" y="3581400"/>
                <a:ext cx="6629400" cy="523220"/>
              </a:xfrm>
              <a:prstGeom prst="rect">
                <a:avLst/>
              </a:prstGeom>
              <a:blipFill rotWithShape="1">
                <a:blip r:embed="rId6"/>
                <a:stretch>
                  <a:fillRect t="-14118" b="-32941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مربع نص 5"/>
          <p:cNvSpPr txBox="1"/>
          <p:nvPr/>
        </p:nvSpPr>
        <p:spPr>
          <a:xfrm>
            <a:off x="1676400" y="48006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IQ" sz="2800" b="1" i="1" dirty="0" err="1" smtClean="0">
                <a:solidFill>
                  <a:srgbClr val="FF0000"/>
                </a:solidFill>
              </a:rPr>
              <a:t>لايجاد</a:t>
            </a:r>
            <a:r>
              <a:rPr lang="ar-IQ" sz="2800" b="1" i="1" dirty="0" smtClean="0">
                <a:solidFill>
                  <a:srgbClr val="FF0000"/>
                </a:solidFill>
              </a:rPr>
              <a:t> قيمة </a:t>
            </a:r>
            <a:r>
              <a:rPr lang="en-US" sz="2800" b="1" i="1" dirty="0" smtClean="0">
                <a:solidFill>
                  <a:srgbClr val="FF0000"/>
                </a:solidFill>
              </a:rPr>
              <a:t>K</a:t>
            </a:r>
            <a:r>
              <a:rPr lang="ar-IQ" sz="2800" b="1" i="1" dirty="0" smtClean="0">
                <a:solidFill>
                  <a:srgbClr val="FF0000"/>
                </a:solidFill>
              </a:rPr>
              <a:t> </a:t>
            </a:r>
            <a:r>
              <a:rPr lang="ar-IQ" sz="2800" b="1" i="1" dirty="0" smtClean="0">
                <a:solidFill>
                  <a:srgbClr val="FF0000"/>
                </a:solidFill>
              </a:rPr>
              <a:t>المحسوبة </a:t>
            </a:r>
            <a:r>
              <a:rPr lang="ar-IQ" sz="2800" b="1" i="1" dirty="0" smtClean="0">
                <a:solidFill>
                  <a:srgbClr val="FF0000"/>
                </a:solidFill>
              </a:rPr>
              <a:t>نكون الجدول التالي :</a:t>
            </a:r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56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99"/>
    </mc:Choice>
    <mc:Fallback>
      <p:transition spd="slow" advTm="29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539489"/>
              </p:ext>
            </p:extLst>
          </p:nvPr>
        </p:nvGraphicFramePr>
        <p:xfrm>
          <a:off x="325170" y="599420"/>
          <a:ext cx="8437829" cy="40538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10281"/>
                <a:gridCol w="1293890"/>
                <a:gridCol w="1156580"/>
                <a:gridCol w="986828"/>
                <a:gridCol w="1481750"/>
                <a:gridCol w="900066"/>
                <a:gridCol w="708434"/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الفروق المطلقة 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IQ" dirty="0" smtClean="0"/>
                        <a:t>التكرار المتجمع الصاعد النسبي </a:t>
                      </a:r>
                    </a:p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IQ" dirty="0" smtClean="0"/>
                        <a:t>التكرار المتجمع الصاعد </a:t>
                      </a:r>
                    </a:p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علمي 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التكرار المتجمع الصاعد النسبي 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التكرار المتجمع الصاعد 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ادبي </a:t>
                      </a:r>
                      <a:endParaRPr lang="ar-IQ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0.19-0.06=0.13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4/64=0.06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4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4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12/61=0.19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12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12</a:t>
                      </a:r>
                      <a:endParaRPr lang="ar-IQ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0.50-0.125=0.375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8/64=0.125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8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4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31/61=0.50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31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19</a:t>
                      </a:r>
                      <a:endParaRPr lang="ar-IQ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0.75-0.26=0.49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17/64=0.26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17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9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46/61=0.75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46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15</a:t>
                      </a:r>
                      <a:endParaRPr lang="ar-IQ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0.86-0.43=0.43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28/64=0.43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28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11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53/61=0.86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53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7</a:t>
                      </a:r>
                      <a:endParaRPr lang="ar-IQ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0.96-0.68=0.28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44/64=0.68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44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16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59/61=0.96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59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6</a:t>
                      </a:r>
                      <a:endParaRPr lang="ar-IQ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1-1=0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64/64=1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64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20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61/61=1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61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IQ" dirty="0" smtClean="0"/>
                        <a:t>2</a:t>
                      </a:r>
                      <a:endParaRPr lang="ar-IQ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Sum=64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Sum=61</a:t>
                      </a:r>
                      <a:endParaRPr lang="ar-IQ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68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085"/>
    </mc:Choice>
    <mc:Fallback>
      <p:transition spd="slow" advTm="484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600200" y="533400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IQ" sz="2800" b="1" i="1" dirty="0" smtClean="0">
                <a:solidFill>
                  <a:srgbClr val="FF0000"/>
                </a:solidFill>
              </a:rPr>
              <a:t>نلاحظ ان اكبر قيمة مطلقة للفروقات هي : 0.49 لذلك فأن قيمة </a:t>
            </a:r>
            <a:r>
              <a:rPr lang="en-US" sz="2800" b="1" i="1" dirty="0" smtClean="0">
                <a:solidFill>
                  <a:srgbClr val="FF0000"/>
                </a:solidFill>
              </a:rPr>
              <a:t>F=0.49</a:t>
            </a:r>
            <a:r>
              <a:rPr lang="ar-IQ" sz="2800" b="1" i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1600200" y="1981200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i="1" dirty="0" smtClean="0">
              <a:solidFill>
                <a:srgbClr val="FF0000"/>
              </a:solidFill>
            </a:endParaRPr>
          </a:p>
          <a:p>
            <a:pPr algn="ctr" rtl="1"/>
            <a:endParaRPr lang="en-US" sz="28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مربع نص 4"/>
              <p:cNvSpPr txBox="1"/>
              <p:nvPr/>
            </p:nvSpPr>
            <p:spPr>
              <a:xfrm>
                <a:off x="1392725" y="1905000"/>
                <a:ext cx="6629400" cy="3189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𝑲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𝑭</m:t>
                      </m:r>
                      <m:rad>
                        <m:radPr>
                          <m:degHide m:val="on"/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𝟒𝟗</m:t>
                      </m:r>
                      <m:rad>
                        <m:radPr>
                          <m:degHide m:val="on"/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𝟔𝟏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𝟔𝟒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𝟔𝟏</m:t>
                              </m:r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𝟔𝟒</m:t>
                              </m:r>
                            </m:den>
                          </m:f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=</m:t>
                          </m:r>
                        </m:e>
                      </m:rad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𝟒𝟗</m:t>
                      </m:r>
                      <m:rad>
                        <m:radPr>
                          <m:degHide m:val="on"/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𝟑𝟗𝟎𝟒</m:t>
                              </m:r>
                            </m:num>
                            <m:den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𝟏𝟐𝟓</m:t>
                              </m:r>
                            </m:den>
                          </m:f>
                        </m:e>
                      </m:rad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𝟒𝟗</m:t>
                      </m:r>
                      <m:rad>
                        <m:radPr>
                          <m:degHide m:val="on"/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𝟑𝟏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𝟐𝟑𝟐</m:t>
                          </m:r>
                        </m:e>
                      </m:rad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𝟕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𝑲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𝟕</m:t>
                      </m:r>
                    </m:oMath>
                  </m:oMathPara>
                </a14:m>
                <a:endParaRPr lang="en-US" sz="2800" b="1" i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مربع نص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725" y="1905000"/>
                <a:ext cx="6629400" cy="318978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90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863"/>
    </mc:Choice>
    <mc:Fallback>
      <p:transition spd="slow" advTm="95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3 0.00162 C -0.09583 0.0347 -0.0684 0.06153 -0.0349 0.06153 C 0.00469 0.06153 0.01892 0.03169 0.025 0.01365 L 0.03125 -0.01041 C 0.03733 -0.02845 0.0526 -0.05829 0.09722 -0.05829 C 0.12569 -0.05829 0.15833 -0.03146 0.15833 0.00162 C 0.15833 0.0347 0.12569 0.06153 0.09722 0.06153 C 0.0526 0.06153 0.03733 0.03169 0.03125 0.01365 L 0.025 -0.01041 C 0.01892 -0.02845 0.00469 -0.05829 -0.0349 -0.05829 C -0.0684 -0.05829 -0.09583 -0.03146 -0.09583 0.00162 Z " pathEditMode="relative" rAng="0" ptsTypes="ffFffffFfff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976 -0.02128 L -0.06476 -0.02128 C -0.00868 -0.02128 0.06024 0.04765 0.06024 0.10363 L 0.06024 0.22878 " pathEditMode="relative" rAng="0" ptsTypes="FfFF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3|1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|5.1|1.9|1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1|7.2|7.3|2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3.7|5.9|3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7.9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2|2.8|4.1|4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6.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555</Words>
  <Application>Microsoft Office PowerPoint</Application>
  <PresentationFormat>عرض على الشاشة (3:4)‏</PresentationFormat>
  <Paragraphs>109</Paragraphs>
  <Slides>10</Slides>
  <Notes>0</Notes>
  <HiddenSlides>0</HiddenSlides>
  <MMClips>10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1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Maher</cp:lastModifiedBy>
  <cp:revision>16</cp:revision>
  <dcterms:created xsi:type="dcterms:W3CDTF">2021-05-22T11:20:30Z</dcterms:created>
  <dcterms:modified xsi:type="dcterms:W3CDTF">2021-05-22T15:34:10Z</dcterms:modified>
</cp:coreProperties>
</file>